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0" r:id="rId4"/>
    <p:sldId id="269" r:id="rId5"/>
    <p:sldId id="271" r:id="rId6"/>
    <p:sldId id="268" r:id="rId7"/>
    <p:sldId id="265" r:id="rId8"/>
    <p:sldId id="266" r:id="rId9"/>
    <p:sldId id="264" r:id="rId10"/>
    <p:sldId id="267" r:id="rId11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8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D0DCC-E52B-42FC-91B9-8A92136EF1B5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3C0A6-D5D2-4814-87CB-8FFA01803D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9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77800" y="1352550"/>
            <a:ext cx="6464300" cy="3636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258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420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39972" tIns="19987" rIns="39972" bIns="1998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39972" tIns="19987" rIns="39972" bIns="19987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47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591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182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376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63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558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27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74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655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63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91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65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320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19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95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30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250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CED9-893E-4638-8591-0AD6D7407C8A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69" y="6394480"/>
            <a:ext cx="280416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/>
          </a:p>
        </p:txBody>
      </p:sp>
    </p:spTree>
    <p:extLst>
      <p:ext uri="{BB962C8B-B14F-4D97-AF65-F5344CB8AC3E}">
        <p14:creationId xmlns:p14="http://schemas.microsoft.com/office/powerpoint/2010/main" val="2418120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27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76050-2F15-441C-A278-56D4AB11B61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B5071-9E69-477D-BF30-B5613BDCA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35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-4-4.svg"/><Relationship Id="rId5" Type="http://schemas.openxmlformats.org/officeDocument/2006/relationships/image" Target="../media/image3.png"/><Relationship Id="rId4" Type="http://schemas.openxmlformats.org/officeDocument/2006/relationships/image" Target="../media/image-4-2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12" Type="http://schemas.openxmlformats.org/officeDocument/2006/relationships/image" Target="../media/image-2-101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-2-141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-2-41.svg"/><Relationship Id="rId15" Type="http://schemas.openxmlformats.org/officeDocument/2006/relationships/image" Target="../media/image7.png"/><Relationship Id="rId14" Type="http://schemas.openxmlformats.org/officeDocument/2006/relationships/image" Target="../media/image-2-121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7037" y="6437725"/>
            <a:ext cx="12163804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8"/>
          </a:p>
        </p:txBody>
      </p:sp>
      <p:sp>
        <p:nvSpPr>
          <p:cNvPr id="9" name="object 9"/>
          <p:cNvSpPr/>
          <p:nvPr/>
        </p:nvSpPr>
        <p:spPr>
          <a:xfrm>
            <a:off x="9556595" y="437321"/>
            <a:ext cx="2623132" cy="58204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8"/>
          </a:p>
        </p:txBody>
      </p:sp>
      <p:sp>
        <p:nvSpPr>
          <p:cNvPr id="10" name="TextBox 9"/>
          <p:cNvSpPr txBox="1"/>
          <p:nvPr/>
        </p:nvSpPr>
        <p:spPr>
          <a:xfrm>
            <a:off x="914400" y="2301085"/>
            <a:ext cx="7924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Технологическая интеграция данных бухгалтерского учета организаций бюджетной сферы федерального уровня </a:t>
            </a:r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-1" y="528702"/>
            <a:ext cx="10121977" cy="3746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423080" y="5371999"/>
            <a:ext cx="5672919" cy="58477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Кавардина Галина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А</a:t>
            </a:r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йрапетовна</a:t>
            </a:r>
            <a:endParaRPr lang="ru-RU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Начальник отдела централизованной бухгалтерии № 2</a:t>
            </a:r>
            <a:endParaRPr lang="ru-RU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66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7" y="530120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8643" y="6563904"/>
            <a:ext cx="2804160" cy="184666"/>
          </a:xfrm>
        </p:spPr>
        <p:txBody>
          <a:bodyPr vert="horz" wrap="square" lIns="0" tIns="0" rIns="0" bIns="0" rtlCol="0" anchor="ctr">
            <a:spAutoFit/>
          </a:bodyPr>
          <a:lstStyle/>
          <a:p>
            <a:fld id="{FAA6C436-0D4A-4340-A2B7-930FFE7E96AA}" type="slidenum">
              <a:rPr lang="ru-RU"/>
              <a:pPr/>
              <a:t>2</a:t>
            </a:fld>
            <a:endParaRPr lang="ru-RU" dirty="0"/>
          </a:p>
        </p:txBody>
      </p:sp>
      <p:sp>
        <p:nvSpPr>
          <p:cNvPr id="10" name="Text 5"/>
          <p:cNvSpPr/>
          <p:nvPr/>
        </p:nvSpPr>
        <p:spPr>
          <a:xfrm>
            <a:off x="849287" y="1826890"/>
            <a:ext cx="1199256" cy="121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4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ЗАДАЧИ</a:t>
            </a:r>
            <a:endParaRPr lang="en-US" sz="2400" b="1" dirty="0"/>
          </a:p>
        </p:txBody>
      </p:sp>
      <p:pic>
        <p:nvPicPr>
          <p:cNvPr id="1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579" y="1730087"/>
            <a:ext cx="7590140" cy="666071"/>
          </a:xfrm>
          <a:prstGeom prst="rect">
            <a:avLst/>
          </a:prstGeom>
        </p:spPr>
      </p:pic>
      <p:pic>
        <p:nvPicPr>
          <p:cNvPr id="1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579" y="1730087"/>
            <a:ext cx="11532043" cy="391645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09600" y="1826890"/>
            <a:ext cx="4821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FFFF">
                    <a:alpha val="10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Inter Bold" pitchFamily="34" charset="-120"/>
              </a:rPr>
              <a:t>Технологическая интеграция - </a:t>
            </a:r>
            <a:endParaRPr lang="ru-RU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9600" y="2570982"/>
            <a:ext cx="11176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взаимодействие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между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платформой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интеграции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данных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системы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«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Электронный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бюджет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»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и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информационными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системами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,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автоматизирующими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ведение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бухгалтерского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учета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формирование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бухгалтерской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(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финансовой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)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отчетности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субъектов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интеграции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данных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в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целях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создания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единого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информационного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пространства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и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обеспечения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доступа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к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объектам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технологической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интеграции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в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режиме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реального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времени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5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07998" y="1056048"/>
            <a:ext cx="1155695" cy="1003169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90524" y="931074"/>
            <a:ext cx="10987137" cy="1231125"/>
          </a:xfrm>
          <a:prstGeom prst="rect">
            <a:avLst/>
          </a:prstGeom>
        </p:spPr>
      </p:pic>
      <p:pic>
        <p:nvPicPr>
          <p:cNvPr id="7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380999" y="2388821"/>
            <a:ext cx="10977611" cy="1377771"/>
          </a:xfrm>
          <a:prstGeom prst="rect">
            <a:avLst/>
          </a:prstGeom>
        </p:spPr>
      </p:pic>
      <p:pic>
        <p:nvPicPr>
          <p:cNvPr id="8" name="Image 6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390523" y="3969015"/>
            <a:ext cx="10987136" cy="1445909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2031990" y="1004817"/>
            <a:ext cx="8741788" cy="1283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Постановл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ение Правительства Российской Федерации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от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07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.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11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.2024 № 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1506</a:t>
            </a:r>
            <a:endParaRPr lang="en-US" sz="1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Полномочие Министерства финансов Российской Федерации по установлению порядка размещения информации о финансовых и нефинансовых активах и обязательствах Российской Федерации в ГИИС управления общественными </a:t>
            </a:r>
          </a:p>
          <a:p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финансами «Электронный бюджет»</a:t>
            </a:r>
          </a:p>
          <a:p>
            <a:endParaRPr lang="en-US" sz="1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1"/>
          <p:cNvSpPr/>
          <p:nvPr/>
        </p:nvSpPr>
        <p:spPr>
          <a:xfrm>
            <a:off x="854073" y="889000"/>
            <a:ext cx="927095" cy="125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01</a:t>
            </a:r>
            <a:endParaRPr lang="en-US" sz="3000" b="1" dirty="0"/>
          </a:p>
        </p:txBody>
      </p:sp>
      <p:sp>
        <p:nvSpPr>
          <p:cNvPr id="12" name="Text 3"/>
          <p:cNvSpPr/>
          <p:nvPr/>
        </p:nvSpPr>
        <p:spPr>
          <a:xfrm>
            <a:off x="882002" y="3850742"/>
            <a:ext cx="927095" cy="1841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03</a:t>
            </a:r>
            <a:endParaRPr lang="en-US" sz="3000" b="1" dirty="0"/>
          </a:p>
        </p:txBody>
      </p:sp>
      <p:sp>
        <p:nvSpPr>
          <p:cNvPr id="14" name="Text 5"/>
          <p:cNvSpPr/>
          <p:nvPr/>
        </p:nvSpPr>
        <p:spPr>
          <a:xfrm>
            <a:off x="2009770" y="2311699"/>
            <a:ext cx="9189516" cy="15629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Распоряжение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Правительства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Российской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Федерации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от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20.06.2024 № 1569-р</a:t>
            </a:r>
          </a:p>
          <a:p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Об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утверждении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Концепции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технологической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интеграции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данных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бухгалтерского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учета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организаций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бюджетной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сферы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федерального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уровня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на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единой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технологической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платформе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ГИИС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управления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общественными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финансами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«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Электронный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бюджет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»</a:t>
            </a:r>
          </a:p>
          <a:p>
            <a:endParaRPr lang="ru-RU" sz="1200" dirty="0">
              <a:latin typeface="Cambria" panose="02040503050406030204" pitchFamily="18" charset="0"/>
              <a:ea typeface="Cambria" panose="02040503050406030204" pitchFamily="18" charset="0"/>
              <a:cs typeface="Roboto Condensed Regular" pitchFamily="34" charset="-120"/>
            </a:endParaRPr>
          </a:p>
          <a:p>
            <a:pPr lvl="0"/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Распоряжение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Правительства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Российской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Федерации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</a:t>
            </a:r>
            <a:r>
              <a:rPr lang="en-US" sz="1200" b="1" dirty="0" err="1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от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 16.03.2024 № 637-р</a:t>
            </a:r>
          </a:p>
          <a:p>
            <a:pPr lvl="0"/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Стратегическое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направление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в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области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цифровой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трансформации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государственного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управления</a:t>
            </a:r>
            <a:endParaRPr lang="ru-RU" sz="1200" dirty="0">
              <a:latin typeface="Cambria" panose="02040503050406030204" pitchFamily="18" charset="0"/>
              <a:ea typeface="Cambria" panose="02040503050406030204" pitchFamily="18" charset="0"/>
              <a:cs typeface="Roboto Condensed Regular" pitchFamily="34" charset="-120"/>
            </a:endParaRPr>
          </a:p>
        </p:txBody>
      </p:sp>
      <p:sp>
        <p:nvSpPr>
          <p:cNvPr id="15" name="Text 6"/>
          <p:cNvSpPr/>
          <p:nvPr/>
        </p:nvSpPr>
        <p:spPr>
          <a:xfrm>
            <a:off x="2019291" y="3789577"/>
            <a:ext cx="9051511" cy="17788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  <a:cs typeface="Roboto Condensed Black" pitchFamily="34" charset="-120"/>
              </a:rPr>
              <a:t>Бюджетный кодекс</a:t>
            </a:r>
          </a:p>
          <a:p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Статья 264.1-1. Размещение информации об активах и обязательствах Российской Федерации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Информация о финансовых и нефинансовых активах, об обязательствах Российской Федерации, федеральных государственных бюджетных и автономных учреждений, а также об операциях,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их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изменяющих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, и о полученных финансовых результатах подлежит размещению в порядке, установленном Министерством финансов Российской Федерации, в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ГИИС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управления общественными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финансами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«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Электронный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бюджет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  <a:cs typeface="Roboto Condensed Regular" pitchFamily="34" charset="-120"/>
              </a:rPr>
              <a:t>»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7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07998" y="5676334"/>
            <a:ext cx="1155695" cy="1003169"/>
          </a:xfrm>
          <a:prstGeom prst="rect">
            <a:avLst/>
          </a:prstGeom>
        </p:spPr>
      </p:pic>
      <p:pic>
        <p:nvPicPr>
          <p:cNvPr id="18" name="Image 4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90524" y="5551359"/>
            <a:ext cx="10987137" cy="1231125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2031990" y="5478184"/>
            <a:ext cx="8741788" cy="1283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Приказ Минфина России от 29.08.2025 № 120н</a:t>
            </a:r>
          </a:p>
          <a:p>
            <a:endParaRPr lang="ru-RU" sz="1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«Об утверждении Порядка размещения информации о финансовых и нефинансовых активах, об обязательствах Российской Федерации, федеральных государственных бюджетных и автономных учреждений, а также об операциях, их изменяющих, и о полученных финансовых результатах в государственной интегрированной информационной системе управления общественными финансами «Электронный бюджет»</a:t>
            </a:r>
          </a:p>
        </p:txBody>
      </p:sp>
      <p:sp>
        <p:nvSpPr>
          <p:cNvPr id="20" name="Text 1"/>
          <p:cNvSpPr/>
          <p:nvPr/>
        </p:nvSpPr>
        <p:spPr>
          <a:xfrm>
            <a:off x="854071" y="5509285"/>
            <a:ext cx="927095" cy="125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</a:t>
            </a:r>
            <a:r>
              <a:rPr lang="ru-RU" sz="3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4</a:t>
            </a:r>
            <a:endParaRPr lang="en-US" sz="3000" b="1" dirty="0"/>
          </a:p>
        </p:txBody>
      </p:sp>
      <p:pic>
        <p:nvPicPr>
          <p:cNvPr id="21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08001" y="2580800"/>
            <a:ext cx="1155695" cy="1003169"/>
          </a:xfrm>
          <a:prstGeom prst="rect">
            <a:avLst/>
          </a:prstGeom>
        </p:spPr>
      </p:pic>
      <p:sp>
        <p:nvSpPr>
          <p:cNvPr id="22" name="Text 1"/>
          <p:cNvSpPr/>
          <p:nvPr/>
        </p:nvSpPr>
        <p:spPr>
          <a:xfrm>
            <a:off x="854075" y="2413752"/>
            <a:ext cx="927095" cy="125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</a:t>
            </a:r>
            <a:r>
              <a:rPr lang="ru-RU" sz="3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2</a:t>
            </a:r>
            <a:endParaRPr lang="en-US" sz="3000" b="1" dirty="0"/>
          </a:p>
        </p:txBody>
      </p:sp>
      <p:pic>
        <p:nvPicPr>
          <p:cNvPr id="23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08001" y="4142736"/>
            <a:ext cx="1155695" cy="1003169"/>
          </a:xfrm>
          <a:prstGeom prst="rect">
            <a:avLst/>
          </a:prstGeom>
        </p:spPr>
      </p:pic>
      <p:sp>
        <p:nvSpPr>
          <p:cNvPr id="24" name="Text 1"/>
          <p:cNvSpPr/>
          <p:nvPr/>
        </p:nvSpPr>
        <p:spPr>
          <a:xfrm>
            <a:off x="854075" y="3975688"/>
            <a:ext cx="927095" cy="125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</a:t>
            </a:r>
            <a:r>
              <a:rPr lang="ru-RU" sz="3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3</a:t>
            </a:r>
            <a:endParaRPr lang="en-US" sz="3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290764" y="76200"/>
            <a:ext cx="6864627" cy="4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19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Нормативное правовое регулирование</a:t>
            </a:r>
          </a:p>
        </p:txBody>
      </p:sp>
      <p:sp>
        <p:nvSpPr>
          <p:cNvPr id="26" name="Номер слайда 3"/>
          <p:cNvSpPr txBox="1">
            <a:spLocks/>
          </p:cNvSpPr>
          <p:nvPr/>
        </p:nvSpPr>
        <p:spPr>
          <a:xfrm>
            <a:off x="9075249" y="6347625"/>
            <a:ext cx="2804160" cy="3584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endParaRPr lang="ru-RU" sz="2329" dirty="0"/>
          </a:p>
        </p:txBody>
      </p:sp>
      <p:sp>
        <p:nvSpPr>
          <p:cNvPr id="31" name="Номер слайда 3"/>
          <p:cNvSpPr txBox="1">
            <a:spLocks/>
          </p:cNvSpPr>
          <p:nvPr/>
        </p:nvSpPr>
        <p:spPr>
          <a:xfrm>
            <a:off x="9245600" y="6384069"/>
            <a:ext cx="2804160" cy="3584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4662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9324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73986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8648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23310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7972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72634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296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AA6C436-0D4A-4340-A2B7-930FFE7E96AA}" type="slidenum">
              <a:rPr lang="ru-RU" sz="2329" b="1">
                <a:solidFill>
                  <a:schemeClr val="tx2"/>
                </a:solidFill>
              </a:rPr>
              <a:pPr algn="r"/>
              <a:t>3</a:t>
            </a:fld>
            <a:endParaRPr lang="ru-RU" sz="2329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9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7" y="530120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8643" y="6563904"/>
            <a:ext cx="2804160" cy="184666"/>
          </a:xfrm>
        </p:spPr>
        <p:txBody>
          <a:bodyPr vert="horz" wrap="square" lIns="0" tIns="0" rIns="0" bIns="0" rtlCol="0" anchor="ctr">
            <a:spAutoFit/>
          </a:bodyPr>
          <a:lstStyle/>
          <a:p>
            <a:fld id="{FAA6C436-0D4A-4340-A2B7-930FFE7E96AA}" type="slidenum">
              <a:rPr lang="ru-RU"/>
              <a:pPr/>
              <a:t>4</a:t>
            </a:fld>
            <a:endParaRPr lang="ru-RU" dirty="0"/>
          </a:p>
        </p:txBody>
      </p:sp>
      <p:sp>
        <p:nvSpPr>
          <p:cNvPr id="151" name="TextBox 150"/>
          <p:cNvSpPr txBox="1"/>
          <p:nvPr/>
        </p:nvSpPr>
        <p:spPr>
          <a:xfrm>
            <a:off x="5218176" y="197190"/>
            <a:ext cx="6864627" cy="4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19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Порядок передачи данных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2800" y="1368549"/>
            <a:ext cx="10261600" cy="280038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Субъекты интеграции</a:t>
            </a:r>
          </a:p>
          <a:p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2133" dirty="0">
                <a:latin typeface="Cambria" panose="02040503050406030204" pitchFamily="18" charset="0"/>
                <a:ea typeface="Cambria" panose="02040503050406030204" pitchFamily="18" charset="0"/>
              </a:rPr>
              <a:t>государственные органы Российской Федерации, в том числе федеральные органы исполнительной власти;</a:t>
            </a:r>
          </a:p>
          <a:p>
            <a:pPr algn="just"/>
            <a:endParaRPr lang="ru-RU" sz="2133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2133" dirty="0">
                <a:latin typeface="Cambria" panose="02040503050406030204" pitchFamily="18" charset="0"/>
                <a:ea typeface="Cambria" panose="02040503050406030204" pitchFamily="18" charset="0"/>
              </a:rPr>
              <a:t>территориальные органы федеральных органов исполнительной власти;</a:t>
            </a:r>
          </a:p>
          <a:p>
            <a:pPr algn="just"/>
            <a:endParaRPr lang="ru-RU" sz="2133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2133" dirty="0">
                <a:latin typeface="Cambria" panose="02040503050406030204" pitchFamily="18" charset="0"/>
                <a:ea typeface="Cambria" panose="02040503050406030204" pitchFamily="18" charset="0"/>
              </a:rPr>
              <a:t>федеральные государственные учреждения.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2800" y="4822948"/>
            <a:ext cx="10261600" cy="115922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Данные интеграции</a:t>
            </a:r>
          </a:p>
          <a:p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2133" dirty="0">
                <a:latin typeface="Cambria" panose="02040503050406030204" pitchFamily="18" charset="0"/>
                <a:ea typeface="Cambria" panose="02040503050406030204" pitchFamily="18" charset="0"/>
              </a:rPr>
              <a:t>данные бухгалтерского учета за соответствующий период.</a:t>
            </a:r>
          </a:p>
        </p:txBody>
      </p:sp>
    </p:spTree>
    <p:extLst>
      <p:ext uri="{BB962C8B-B14F-4D97-AF65-F5344CB8AC3E}">
        <p14:creationId xmlns:p14="http://schemas.microsoft.com/office/powerpoint/2010/main" val="27290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7" y="530120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42067" y="6523935"/>
            <a:ext cx="2804160" cy="184666"/>
          </a:xfrm>
        </p:spPr>
        <p:txBody>
          <a:bodyPr vert="horz" wrap="square" lIns="0" tIns="0" rIns="0" bIns="0" rtlCol="0" anchor="ctr">
            <a:spAutoFit/>
          </a:bodyPr>
          <a:lstStyle/>
          <a:p>
            <a:fld id="{FAA6C436-0D4A-4340-A2B7-930FFE7E96AA}" type="slidenum">
              <a:rPr lang="ru-RU"/>
              <a:pPr/>
              <a:t>5</a:t>
            </a:fld>
            <a:endParaRPr lang="ru-RU" dirty="0"/>
          </a:p>
        </p:txBody>
      </p:sp>
      <p:sp>
        <p:nvSpPr>
          <p:cNvPr id="151" name="TextBox 150"/>
          <p:cNvSpPr txBox="1"/>
          <p:nvPr/>
        </p:nvSpPr>
        <p:spPr>
          <a:xfrm>
            <a:off x="5181600" y="252772"/>
            <a:ext cx="6864627" cy="4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19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Организация работы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209641"/>
            <a:ext cx="2374624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b="1" dirty="0">
                <a:latin typeface="Cambria" panose="02040503050406030204" pitchFamily="18" charset="0"/>
                <a:ea typeface="Cambria" panose="02040503050406030204" pitchFamily="18" charset="0"/>
              </a:rPr>
              <a:t>Организационные </a:t>
            </a:r>
          </a:p>
          <a:p>
            <a:r>
              <a:rPr lang="ru-RU" sz="1867" b="1" dirty="0">
                <a:latin typeface="Cambria" panose="02040503050406030204" pitchFamily="18" charset="0"/>
                <a:ea typeface="Cambria" panose="02040503050406030204" pitchFamily="18" charset="0"/>
              </a:rPr>
              <a:t>мероприятия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711200" y="1997735"/>
            <a:ext cx="30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978400" y="1997735"/>
            <a:ext cx="2686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8940800" y="1997735"/>
            <a:ext cx="2686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76801" y="1209641"/>
            <a:ext cx="1957395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b="1" dirty="0">
                <a:latin typeface="Cambria" panose="02040503050406030204" pitchFamily="18" charset="0"/>
                <a:ea typeface="Cambria" panose="02040503050406030204" pitchFamily="18" charset="0"/>
              </a:rPr>
              <a:t>Методические  </a:t>
            </a:r>
          </a:p>
          <a:p>
            <a:r>
              <a:rPr lang="ru-RU" sz="1867" b="1" dirty="0">
                <a:latin typeface="Cambria" panose="02040503050406030204" pitchFamily="18" charset="0"/>
                <a:ea typeface="Cambria" panose="02040503050406030204" pitchFamily="18" charset="0"/>
              </a:rPr>
              <a:t>мероприятия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40800" y="1209641"/>
            <a:ext cx="224593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b="1" dirty="0">
                <a:latin typeface="Cambria" panose="02040503050406030204" pitchFamily="18" charset="0"/>
                <a:ea typeface="Cambria" panose="02040503050406030204" pitchFamily="18" charset="0"/>
              </a:rPr>
              <a:t>Технологические </a:t>
            </a:r>
          </a:p>
          <a:p>
            <a:r>
              <a:rPr lang="ru-RU" sz="1867" b="1" dirty="0">
                <a:latin typeface="Cambria" panose="02040503050406030204" pitchFamily="18" charset="0"/>
                <a:ea typeface="Cambria" panose="02040503050406030204" pitchFamily="18" charset="0"/>
              </a:rPr>
              <a:t>мероприятия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2177229"/>
            <a:ext cx="307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Определение лиц (подразделений) ответственных за представление информации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59081" y="2267484"/>
            <a:ext cx="307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Обеспечение обновления ППО включающего механизмы выгрузки данных в соответствии с ОСТИ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5800" y="3433940"/>
            <a:ext cx="307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Организация подключения к личному кабинету ЕТП ГИИС ЭБ 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16701" y="2010463"/>
            <a:ext cx="307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Нормализация данных бухгалтерского учета в соответствии с требованиями НПА в рамках ОСТИ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859081" y="4111095"/>
            <a:ext cx="307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Выбор способа взаимодействия используемого ППО и </a:t>
            </a:r>
          </a:p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ЕТП ГИИС ЭБ  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859081" y="5708485"/>
            <a:ext cx="307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Настройка сервисного способа взаимодействия 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859081" y="5279122"/>
            <a:ext cx="307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Обеспечение каналов связи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85188" y="3353800"/>
            <a:ext cx="307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Проведение тестовой передачи данных бухгалтерского учета в ЕТП ГИИС ЭБ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859081" y="3435511"/>
            <a:ext cx="307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Настройка АРМ пользователей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86523" y="4658418"/>
            <a:ext cx="307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Утверждение Актов</a:t>
            </a:r>
          </a:p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передачи первичных данных в ЕТП ГИИС ЭБ</a:t>
            </a:r>
            <a:endParaRPr lang="ru-RU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29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7" y="530120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44000" y="6402888"/>
            <a:ext cx="2804160" cy="184666"/>
          </a:xfrm>
        </p:spPr>
        <p:txBody>
          <a:bodyPr vert="horz" wrap="square" lIns="0" tIns="0" rIns="0" bIns="0" rtlCol="0" anchor="ctr">
            <a:spAutoFit/>
          </a:bodyPr>
          <a:lstStyle/>
          <a:p>
            <a:fld id="{FAA6C436-0D4A-4340-A2B7-930FFE7E96AA}" type="slidenum">
              <a:rPr lang="ru-RU"/>
              <a:pPr/>
              <a:t>6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18176" y="197190"/>
            <a:ext cx="6864627" cy="4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19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Подготовка к передаче данных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237497"/>
            <a:ext cx="6864627" cy="4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19" b="1" dirty="0">
                <a:latin typeface="Cambria" panose="02040503050406030204" pitchFamily="18" charset="0"/>
                <a:cs typeface="Arial" panose="020B0604020202020204" pitchFamily="34" charset="0"/>
              </a:rPr>
              <a:t>Ключевые метрики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11200" y="1905001"/>
            <a:ext cx="10718805" cy="83099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Счета бухгалтерского учета соответствуют требованиям регуляторных НПА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1200" y="3091653"/>
            <a:ext cx="10718805" cy="83099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Бюджетная (аналитическая) классификация соответствует требованиям регуляторных НПА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1200" y="5422287"/>
            <a:ext cx="10718805" cy="83099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Остатки по счетам учета НФА соответствуют режиму счета бухгалтерского учета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6603" y="4183473"/>
            <a:ext cx="10718805" cy="83099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Операции с активами и обязательствами отражены в рамках требований регуляторных НПА</a:t>
            </a:r>
          </a:p>
        </p:txBody>
      </p:sp>
    </p:spTree>
    <p:extLst>
      <p:ext uri="{BB962C8B-B14F-4D97-AF65-F5344CB8AC3E}">
        <p14:creationId xmlns:p14="http://schemas.microsoft.com/office/powerpoint/2010/main" val="121239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Объект 5"/>
          <p:cNvSpPr>
            <a:spLocks noGrp="1" noChangeArrowheads="1"/>
          </p:cNvSpPr>
          <p:nvPr>
            <p:ph idx="1"/>
          </p:nvPr>
        </p:nvSpPr>
        <p:spPr>
          <a:xfrm>
            <a:off x="388938" y="464024"/>
            <a:ext cx="11428412" cy="1471139"/>
          </a:xfrm>
        </p:spPr>
        <p:txBody>
          <a:bodyPr/>
          <a:lstStyle/>
          <a:p>
            <a:pPr marL="0" indent="0" algn="ctr">
              <a:lnSpc>
                <a:spcPct val="107000"/>
              </a:lnSpc>
              <a:buFont typeface="Wingdings" panose="05000000000000000000" pitchFamily="2" charset="2"/>
              <a:buNone/>
            </a:pPr>
            <a:r>
              <a:rPr lang="ru-RU" altLang="ru-RU" sz="1800" b="1" dirty="0" smtClean="0"/>
              <a:t>После формирования пакета с данными перед подписанием необходимо провести его проверку, нажав кнопку «Проверить пакет» для проверки выгруженных данных с данными учета.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</a:pPr>
            <a:endParaRPr lang="ru-RU" altLang="ru-RU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</a:pPr>
            <a:endParaRPr lang="ru-RU" altLang="ru-RU" sz="1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/>
            <a:endParaRPr lang="ru-RU" altLang="ru-RU" dirty="0" smtClean="0"/>
          </a:p>
        </p:txBody>
      </p:sp>
      <p:pic>
        <p:nvPicPr>
          <p:cNvPr id="3277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935163"/>
            <a:ext cx="11049000" cy="46687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504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Объект 5"/>
          <p:cNvSpPr>
            <a:spLocks noGrp="1" noChangeArrowheads="1"/>
          </p:cNvSpPr>
          <p:nvPr>
            <p:ph idx="1"/>
          </p:nvPr>
        </p:nvSpPr>
        <p:spPr>
          <a:xfrm>
            <a:off x="388938" y="382137"/>
            <a:ext cx="11428412" cy="17514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buFont typeface="Wingdings" panose="05000000000000000000" pitchFamily="2" charset="2"/>
              <a:buNone/>
            </a:pPr>
            <a:r>
              <a:rPr lang="ru-RU" altLang="ru-RU" sz="1800" b="1" dirty="0" smtClean="0"/>
              <a:t>Будет сформирован прокол проверки. В случае наличия отклонений (они выделяются в протоколе красным цветом) следует устранить эти отклонения и переформировать пакет с данными. </a:t>
            </a:r>
            <a:endParaRPr lang="ru-RU" altLang="ru-RU" sz="1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/>
            <a:endParaRPr lang="ru-RU" altLang="ru-RU" dirty="0" smtClean="0"/>
          </a:p>
        </p:txBody>
      </p:sp>
      <p:pic>
        <p:nvPicPr>
          <p:cNvPr id="3379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296538"/>
            <a:ext cx="11483975" cy="534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96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7" y="530120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8643" y="6563904"/>
            <a:ext cx="2804160" cy="184666"/>
          </a:xfrm>
        </p:spPr>
        <p:txBody>
          <a:bodyPr vert="horz" wrap="square" lIns="0" tIns="0" rIns="0" bIns="0" rtlCol="0" anchor="ctr">
            <a:spAutoFit/>
          </a:bodyPr>
          <a:lstStyle/>
          <a:p>
            <a:fld id="{FAA6C436-0D4A-4340-A2B7-930FFE7E96AA}" type="slidenum">
              <a:rPr lang="ru-RU"/>
              <a:pPr/>
              <a:t>9</a:t>
            </a:fld>
            <a:endParaRPr lang="ru-RU" dirty="0"/>
          </a:p>
        </p:txBody>
      </p:sp>
      <p:sp>
        <p:nvSpPr>
          <p:cNvPr id="151" name="TextBox 150"/>
          <p:cNvSpPr txBox="1"/>
          <p:nvPr/>
        </p:nvSpPr>
        <p:spPr>
          <a:xfrm>
            <a:off x="5218176" y="197190"/>
            <a:ext cx="6864627" cy="4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19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Порядок передачи данных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2800" y="1092200"/>
            <a:ext cx="10261600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67" b="1" dirty="0">
                <a:latin typeface="Cambria" panose="02040503050406030204" pitchFamily="18" charset="0"/>
                <a:ea typeface="Cambria" panose="02040503050406030204" pitchFamily="18" charset="0"/>
              </a:rPr>
              <a:t>Регламент передачи данных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688" y="2006600"/>
            <a:ext cx="51546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Ежедекадно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– 1 -10, 11 – 20, 21 – последний день месяца – в течение </a:t>
            </a:r>
          </a:p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3 рабочих дней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9755" y="3709751"/>
            <a:ext cx="51715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Ежемесячно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- в течение 10 рабочих дней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02400" y="2006601"/>
            <a:ext cx="538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Ежеквартально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– в течение 15 рабочих дней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02400" y="3709751"/>
            <a:ext cx="538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Ежегодно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– в течение 30 рабочих дней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32000" y="4954115"/>
            <a:ext cx="9811312" cy="17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33" dirty="0">
                <a:latin typeface="Cambria" panose="02040503050406030204" pitchFamily="18" charset="0"/>
                <a:ea typeface="Cambria" panose="02040503050406030204" pitchFamily="18" charset="0"/>
              </a:rPr>
              <a:t>При размещении оперативных данных за первый период размещения оперативных данных ранее размещения отчетных данных за предшествующий отчетный период, такое размещение осуществляется с одновременной передачей документа интеграции за третий период размещения, уточненного по состоянию на дату размещения.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043569"/>
            <a:ext cx="672000" cy="6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7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7" y="530120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8643" y="6563904"/>
            <a:ext cx="2804160" cy="184666"/>
          </a:xfrm>
        </p:spPr>
        <p:txBody>
          <a:bodyPr vert="horz" wrap="square" lIns="0" tIns="0" rIns="0" bIns="0" rtlCol="0" anchor="ctr">
            <a:spAutoFit/>
          </a:bodyPr>
          <a:lstStyle/>
          <a:p>
            <a:fld id="{FAA6C436-0D4A-4340-A2B7-930FFE7E96AA}" type="slidenum">
              <a:rPr lang="ru-RU"/>
              <a:pPr/>
              <a:t>10</a:t>
            </a:fld>
            <a:endParaRPr lang="ru-RU" dirty="0"/>
          </a:p>
        </p:txBody>
      </p:sp>
      <p:sp>
        <p:nvSpPr>
          <p:cNvPr id="151" name="TextBox 150"/>
          <p:cNvSpPr txBox="1"/>
          <p:nvPr/>
        </p:nvSpPr>
        <p:spPr>
          <a:xfrm>
            <a:off x="5218176" y="197190"/>
            <a:ext cx="6864627" cy="43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19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Организационные мероприятия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0370" y="781235"/>
            <a:ext cx="11136382" cy="2678234"/>
          </a:xfrm>
          <a:prstGeom prst="rect">
            <a:avLst/>
          </a:prstGeom>
          <a:ln>
            <a:solidFill>
              <a:srgbClr val="0070C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ru-RU" sz="1867" dirty="0" smtClean="0"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ru-RU" sz="1867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Взаимодействие по вопросам обеспечения полноты и своевременности размещения финансовой информации;</a:t>
            </a:r>
          </a:p>
          <a:p>
            <a:r>
              <a:rPr lang="ru-RU" sz="1867" dirty="0" smtClean="0"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ru-RU" sz="1867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Методическое сопровождение размещения данных бухгалтерского учета; </a:t>
            </a:r>
          </a:p>
          <a:p>
            <a:endParaRPr lang="ru-RU" sz="1867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1867" dirty="0" smtClean="0">
                <a:latin typeface="Cambria" panose="02040503050406030204" pitchFamily="18" charset="0"/>
                <a:ea typeface="Cambria" panose="02040503050406030204" pitchFamily="18" charset="0"/>
              </a:rPr>
              <a:t>Отдел централизованной бухгалтерии № 2 УФК по Самарской области:</a:t>
            </a:r>
          </a:p>
          <a:p>
            <a:endParaRPr lang="ru-RU" sz="1867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1867" dirty="0" smtClean="0">
                <a:latin typeface="Cambria" panose="02040503050406030204" pitchFamily="18" charset="0"/>
                <a:ea typeface="Cambria" panose="02040503050406030204" pitchFamily="18" charset="0"/>
              </a:rPr>
              <a:t>Начальник отдела                                                   Кавардина Галина Айрапетовна –              </a:t>
            </a:r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8(846) 265-79-27</a:t>
            </a:r>
          </a:p>
          <a:p>
            <a:endParaRPr lang="ru-RU" sz="1867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1867" dirty="0" smtClean="0">
                <a:latin typeface="Cambria" panose="02040503050406030204" pitchFamily="18" charset="0"/>
                <a:ea typeface="Cambria" panose="02040503050406030204" pitchFamily="18" charset="0"/>
              </a:rPr>
              <a:t>Заместитель начальника отдела                      Григорьева Светлана Владимировна        </a:t>
            </a:r>
            <a:r>
              <a:rPr lang="ru-RU" sz="1867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8(8482) 30-26-33</a:t>
            </a:r>
            <a:endParaRPr lang="ru-RU" sz="1867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0370" y="5265513"/>
            <a:ext cx="11136382" cy="78989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133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33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По техническим вопросам</a:t>
            </a:r>
          </a:p>
          <a:p>
            <a:r>
              <a:rPr lang="ru-RU" sz="2133" dirty="0" smtClean="0">
                <a:latin typeface="Cambria" panose="02040503050406030204" pitchFamily="18" charset="0"/>
                <a:ea typeface="Cambria" panose="02040503050406030204" pitchFamily="18" charset="0"/>
              </a:rPr>
              <a:t>Служба </a:t>
            </a:r>
            <a:r>
              <a:rPr lang="ru-RU" sz="2133" dirty="0">
                <a:latin typeface="Cambria" panose="02040503050406030204" pitchFamily="18" charset="0"/>
                <a:ea typeface="Cambria" panose="02040503050406030204" pitchFamily="18" charset="0"/>
              </a:rPr>
              <a:t>технической поддержки: 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8 (800)30-10-777,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buh_support@roskazna.ru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1867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0370" y="3735462"/>
            <a:ext cx="11136382" cy="99610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2133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87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По вопросам подключения </a:t>
            </a:r>
          </a:p>
          <a:p>
            <a:r>
              <a:rPr lang="ru-RU" sz="1870" dirty="0" smtClean="0">
                <a:latin typeface="Cambria" panose="02040503050406030204" pitchFamily="18" charset="0"/>
                <a:ea typeface="Cambria" panose="02040503050406030204" pitchFamily="18" charset="0"/>
              </a:rPr>
              <a:t>Отдел технологического обеспечения</a:t>
            </a:r>
          </a:p>
          <a:p>
            <a:r>
              <a:rPr lang="ru-RU" sz="1870" dirty="0" smtClean="0">
                <a:latin typeface="Cambria" panose="02040503050406030204" pitchFamily="18" charset="0"/>
                <a:ea typeface="Cambria" panose="02040503050406030204" pitchFamily="18" charset="0"/>
              </a:rPr>
              <a:t>Начальник отдела                                                    Житяева Ирина Владимировна                  </a:t>
            </a:r>
            <a:r>
              <a:rPr lang="ru-RU" sz="187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8(846)334-28-50</a:t>
            </a:r>
          </a:p>
        </p:txBody>
      </p:sp>
    </p:spTree>
    <p:extLst>
      <p:ext uri="{BB962C8B-B14F-4D97-AF65-F5344CB8AC3E}">
        <p14:creationId xmlns:p14="http://schemas.microsoft.com/office/powerpoint/2010/main" val="42842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663</Words>
  <Application>Microsoft Office PowerPoint</Application>
  <PresentationFormat>Широкоэкранный</PresentationFormat>
  <Paragraphs>102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Inter Bold</vt:lpstr>
      <vt:lpstr>Roboto Condensed Black</vt:lpstr>
      <vt:lpstr>Roboto Condensed Regular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Кавардина Галина Айрапетовна</dc:creator>
  <cp:lastModifiedBy>Кавардина Галина Айрапетовна</cp:lastModifiedBy>
  <cp:revision>14</cp:revision>
  <cp:lastPrinted>2026-05-26T13:57:03Z</cp:lastPrinted>
  <dcterms:created xsi:type="dcterms:W3CDTF">2026-05-26T05:55:34Z</dcterms:created>
  <dcterms:modified xsi:type="dcterms:W3CDTF">2026-05-27T06:55:20Z</dcterms:modified>
</cp:coreProperties>
</file>